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319" r:id="rId5"/>
    <p:sldId id="320" r:id="rId6"/>
    <p:sldId id="327" r:id="rId7"/>
    <p:sldId id="321" r:id="rId8"/>
    <p:sldId id="322" r:id="rId9"/>
    <p:sldId id="357" r:id="rId10"/>
    <p:sldId id="343" r:id="rId11"/>
    <p:sldId id="329" r:id="rId12"/>
    <p:sldId id="297" r:id="rId13"/>
    <p:sldId id="328" r:id="rId14"/>
    <p:sldId id="324" r:id="rId15"/>
    <p:sldId id="325" r:id="rId16"/>
    <p:sldId id="330" r:id="rId17"/>
    <p:sldId id="326" r:id="rId18"/>
    <p:sldId id="283" r:id="rId19"/>
    <p:sldId id="333" r:id="rId20"/>
    <p:sldId id="335" r:id="rId21"/>
    <p:sldId id="331" r:id="rId22"/>
    <p:sldId id="332" r:id="rId23"/>
    <p:sldId id="285" r:id="rId24"/>
    <p:sldId id="336" r:id="rId25"/>
    <p:sldId id="338" r:id="rId26"/>
    <p:sldId id="339" r:id="rId27"/>
    <p:sldId id="337" r:id="rId28"/>
    <p:sldId id="344" r:id="rId29"/>
    <p:sldId id="345" r:id="rId30"/>
    <p:sldId id="342" r:id="rId31"/>
    <p:sldId id="346" r:id="rId32"/>
    <p:sldId id="347" r:id="rId33"/>
    <p:sldId id="348" r:id="rId34"/>
    <p:sldId id="351" r:id="rId35"/>
    <p:sldId id="349" r:id="rId36"/>
    <p:sldId id="350" r:id="rId37"/>
    <p:sldId id="352" r:id="rId38"/>
    <p:sldId id="354" r:id="rId39"/>
    <p:sldId id="353" r:id="rId40"/>
    <p:sldId id="355" r:id="rId41"/>
    <p:sldId id="356" r:id="rId42"/>
    <p:sldId id="257" r:id="rId43"/>
    <p:sldId id="274" r:id="rId44"/>
    <p:sldId id="26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package.xml" TargetMode="External"/><Relationship Id="rId2" Type="http://schemas.openxmlformats.org/officeDocument/2006/relationships/hyperlink" Target="http://wiki.ros.org/catkin/CMakeLists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  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1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남의 </a:t>
            </a:r>
            <a:r>
              <a:rPr lang="en-US" altLang="ko-KR" dirty="0"/>
              <a:t>ROS Package</a:t>
            </a:r>
            <a:r>
              <a:rPr lang="ko-KR" altLang="en-US" dirty="0"/>
              <a:t>를 </a:t>
            </a:r>
            <a:r>
              <a:rPr lang="ko-KR" altLang="en-US" dirty="0" smtClean="0"/>
              <a:t>개조해</a:t>
            </a:r>
            <a:r>
              <a:rPr lang="en-US" altLang="ko-KR" dirty="0"/>
              <a:t> </a:t>
            </a:r>
            <a:r>
              <a:rPr lang="ko-KR" altLang="en-US" dirty="0" smtClean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예제 소스 다시 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예제 소스 다시 </a:t>
            </a:r>
            <a:r>
              <a:rPr lang="ko-KR" altLang="en-US" dirty="0" smtClean="0"/>
              <a:t>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불편한 점 없었나요</a:t>
            </a:r>
            <a:r>
              <a:rPr lang="en-US" altLang="ko-KR" sz="2400" dirty="0" smtClean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Key </a:t>
            </a:r>
            <a:r>
              <a:rPr lang="ko-KR" altLang="en-US" sz="2400" dirty="0" smtClean="0"/>
              <a:t>를 한 개만 먹지 않나요</a:t>
            </a:r>
            <a:r>
              <a:rPr lang="en-US" altLang="ko-KR" sz="2400" dirty="0" smtClean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선회가 가능하게 조작해 봅시다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30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Wiki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84565"/>
            <a:ext cx="8229600" cy="57606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</a:t>
            </a:r>
            <a:r>
              <a:rPr lang="en-US" altLang="ko-KR" sz="2400" dirty="0" smtClean="0"/>
              <a:t> : </a:t>
            </a:r>
            <a:r>
              <a:rPr lang="ko-KR" altLang="en-US" sz="2400" dirty="0" smtClean="0"/>
              <a:t>유저가 올린 </a:t>
            </a: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찾아볼 수 있는 사이트</a:t>
            </a: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10333" r="8992" b="9748"/>
          <a:stretch/>
        </p:blipFill>
        <p:spPr bwMode="auto">
          <a:xfrm>
            <a:off x="1361728" y="1124745"/>
            <a:ext cx="6286853" cy="485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4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3968" y="1754556"/>
            <a:ext cx="4042792" cy="57679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z="2400" b="1" dirty="0" smtClean="0"/>
              <a:t>http</a:t>
            </a:r>
            <a:r>
              <a:rPr lang="en-US" altLang="ko-KR" sz="2400" b="1" dirty="0"/>
              <a:t>://</a:t>
            </a:r>
            <a:r>
              <a:rPr lang="en-US" altLang="ko-KR" sz="2400" b="1" dirty="0" smtClean="0"/>
              <a:t>wiki.ros.org/turtlesim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t="10711" r="9376" b="40467"/>
          <a:stretch/>
        </p:blipFill>
        <p:spPr bwMode="auto">
          <a:xfrm>
            <a:off x="467544" y="2780928"/>
            <a:ext cx="8149133" cy="385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6381328"/>
            <a:ext cx="3888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44008" y="6328370"/>
            <a:ext cx="2088232" cy="43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rgbClr val="FF0000"/>
                </a:solidFill>
              </a:rPr>
              <a:t>들어가 봅시다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7944" y="1754556"/>
            <a:ext cx="4752528" cy="57679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2400" b="1" dirty="0"/>
              <a:t>https://github.com/ros/ros_tutorials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0212" r="7297" b="33465"/>
          <a:stretch/>
        </p:blipFill>
        <p:spPr bwMode="auto">
          <a:xfrm>
            <a:off x="755576" y="2852935"/>
            <a:ext cx="7662987" cy="398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275856" y="5925219"/>
            <a:ext cx="1809348" cy="312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GitHub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저장소 주소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5085204" y="5925222"/>
            <a:ext cx="638924" cy="15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690984" y="5814128"/>
            <a:ext cx="2625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</a:t>
            </a:r>
            <a:r>
              <a:rPr lang="ko-KR" altLang="en-US" dirty="0"/>
              <a:t>소스 다운로드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src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clone https://github.com/ros/ros_tutorials.git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Download ZIP </a:t>
            </a:r>
            <a:r>
              <a:rPr lang="ko-KR" altLang="en-US" sz="2000" dirty="0" smtClean="0"/>
              <a:t>을 써도 됩니다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만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smtClean="0"/>
              <a:t>이 시간엔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을 쓰도록 합니다</a:t>
            </a:r>
            <a:r>
              <a:rPr lang="en-US" altLang="ko-KR" sz="2000" dirty="0" smtClean="0"/>
              <a:t>. (</a:t>
            </a:r>
            <a:r>
              <a:rPr lang="ko-KR" altLang="en-US" sz="2000" dirty="0" err="1" smtClean="0"/>
              <a:t>여러가지</a:t>
            </a:r>
            <a:r>
              <a:rPr lang="ko-KR" altLang="en-US" sz="2000" dirty="0" smtClean="0"/>
              <a:t> 이유가 있습니다</a:t>
            </a:r>
            <a:r>
              <a:rPr lang="en-US" altLang="ko-KR" sz="2000" dirty="0" smtClean="0"/>
              <a:t>.)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3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예제 소스 </a:t>
            </a:r>
            <a:r>
              <a:rPr lang="ko-KR" altLang="en-US" dirty="0" err="1" smtClean="0"/>
              <a:t>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9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catkin_make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 smtClean="0"/>
              <a:t>Makefile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Linux </a:t>
            </a:r>
            <a:r>
              <a:rPr lang="ko-KR" altLang="en-US" sz="2000" dirty="0" smtClean="0"/>
              <a:t>에서 주로 사용되는 </a:t>
            </a:r>
            <a:r>
              <a:rPr lang="ko-KR" altLang="en-US" sz="2000" dirty="0" err="1" smtClean="0"/>
              <a:t>빌드</a:t>
            </a:r>
            <a:r>
              <a:rPr lang="ko-KR" altLang="en-US" sz="2000" dirty="0" smtClean="0"/>
              <a:t> 파일 입니다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ROS </a:t>
            </a:r>
            <a:r>
              <a:rPr lang="ko-KR" altLang="en-US" sz="2000" dirty="0" smtClean="0"/>
              <a:t>에서는 </a:t>
            </a:r>
            <a:r>
              <a:rPr lang="en-US" altLang="ko-KR" sz="2000" b="1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ROS </a:t>
            </a:r>
            <a:r>
              <a:rPr lang="ko-KR" altLang="en-US" sz="2000" dirty="0" smtClean="0"/>
              <a:t>에 맞게 개조해서 씁니다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Q. </a:t>
            </a:r>
            <a:r>
              <a:rPr lang="ko-KR" altLang="en-US" dirty="0" smtClean="0"/>
              <a:t>그런데 왜 이미 깔려 있는 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다운받았지요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57200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A. ROS </a:t>
            </a:r>
            <a:r>
              <a:rPr lang="ko-KR" altLang="en-US" sz="4000" dirty="0" smtClean="0"/>
              <a:t>깔 때 같이 깔린 겁니다</a:t>
            </a:r>
            <a:endParaRPr lang="ko-KR" altLang="en-US" sz="40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9600" y="5301208"/>
            <a:ext cx="8229600" cy="107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err="1" smtClean="0"/>
              <a:t>빌드된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상태로 배포된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들이라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Source code </a:t>
            </a:r>
            <a:r>
              <a:rPr lang="ko-KR" altLang="en-US" sz="2400" dirty="0" smtClean="0"/>
              <a:t>가 </a:t>
            </a:r>
            <a:r>
              <a:rPr lang="ko-KR" altLang="en-US" sz="2400" dirty="0" smtClean="0"/>
              <a:t>없는 경우가 있음</a:t>
            </a:r>
            <a:r>
              <a:rPr lang="en-US" altLang="ko-KR" sz="2400" dirty="0" smtClean="0"/>
              <a:t>…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5839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2017/04/12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SLAM &amp; Navigation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예제 체험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ko-KR" altLang="en-US" sz="2400" dirty="0">
                <a:solidFill>
                  <a:srgbClr val="FF0000"/>
                </a:solidFill>
              </a:rPr>
              <a:t>예제 추가 체험 </a:t>
            </a:r>
            <a:r>
              <a:rPr lang="ko-KR" altLang="en-US" sz="2400" dirty="0" smtClean="0">
                <a:solidFill>
                  <a:srgbClr val="FF0000"/>
                </a:solidFill>
              </a:rPr>
              <a:t>예비일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en-US" altLang="ko-KR" sz="2400" dirty="0">
                <a:solidFill>
                  <a:srgbClr val="FF0000"/>
                </a:solidFill>
              </a:rPr>
              <a:t>TURTLEBOT3 Lane Following @ DT </a:t>
            </a:r>
            <a:r>
              <a:rPr lang="ko-KR" altLang="en-US" sz="2400" dirty="0">
                <a:solidFill>
                  <a:srgbClr val="FF0000"/>
                </a:solidFill>
              </a:rPr>
              <a:t>예제 체험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508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</a:t>
            </a:r>
            <a:r>
              <a:rPr lang="ko-KR" altLang="en-US" dirty="0"/>
              <a:t>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turtle_teleop_key.cpp </a:t>
            </a:r>
            <a:r>
              <a:rPr lang="ko-KR" altLang="en-US" sz="2400" dirty="0" smtClean="0"/>
              <a:t>파일을 엽니다</a:t>
            </a:r>
            <a:r>
              <a:rPr lang="en-US" altLang="ko-KR" sz="24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/tutorials/</a:t>
            </a:r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turtle_teleop_key.cpp</a:t>
            </a:r>
          </a:p>
        </p:txBody>
      </p:sp>
    </p:spTree>
    <p:extLst>
      <p:ext uri="{BB962C8B-B14F-4D97-AF65-F5344CB8AC3E}">
        <p14:creationId xmlns:p14="http://schemas.microsoft.com/office/powerpoint/2010/main" val="30878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2.5 </a:t>
            </a:r>
            <a:r>
              <a:rPr lang="ko-KR" altLang="en-US" dirty="0" smtClean="0"/>
              <a:t>예제 소스 개</a:t>
            </a:r>
            <a:r>
              <a:rPr lang="ko-KR" altLang="en-US" dirty="0"/>
              <a:t>조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86747"/>
              </p:ext>
            </p:extLst>
          </p:nvPr>
        </p:nvGraphicFramePr>
        <p:xfrm>
          <a:off x="179512" y="1484784"/>
          <a:ext cx="8856984" cy="4751792"/>
        </p:xfrm>
        <a:graphic>
          <a:graphicData uri="http://schemas.openxmlformats.org/drawingml/2006/table">
            <a:tbl>
              <a:tblPr/>
              <a:tblGrid>
                <a:gridCol w="358578"/>
                <a:gridCol w="8498406"/>
              </a:tblGrid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switch</a:t>
                      </a:r>
                      <a:r>
                        <a:rPr lang="en-US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(c)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KEYCODE_L: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"LEFT"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KEYCODE_R: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"RIGHT"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KEYCODE_U: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"UP"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KEYCODE_D: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"DOWN"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altLang="ko-KR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  <a:endParaRPr lang="en-US" altLang="ko-KR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endParaRPr lang="en-US" sz="700" dirty="0" smtClean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  <a:endParaRPr lang="en-US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내용 개체 틀 2"/>
          <p:cNvSpPr txBox="1">
            <a:spLocks/>
          </p:cNvSpPr>
          <p:nvPr/>
        </p:nvSpPr>
        <p:spPr>
          <a:xfrm>
            <a:off x="2339752" y="5190512"/>
            <a:ext cx="6552728" cy="10801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얘네가 범인인 것 같은데</a:t>
            </a:r>
            <a:r>
              <a:rPr lang="en-US" altLang="ko-KR" sz="2000" dirty="0" smtClean="0"/>
              <a:t>… </a:t>
            </a:r>
            <a:r>
              <a:rPr lang="ko-KR" altLang="en-US" sz="2000" dirty="0" smtClean="0"/>
              <a:t>개조 들어가 봅시다 </a:t>
            </a:r>
            <a:r>
              <a:rPr lang="en-US" altLang="ko-KR" sz="2000" dirty="0" smtClean="0"/>
              <a:t>(10</a:t>
            </a:r>
            <a:r>
              <a:rPr lang="ko-KR" altLang="en-US" sz="2000" dirty="0" smtClean="0"/>
              <a:t>분</a:t>
            </a:r>
            <a:r>
              <a:rPr lang="en-US" altLang="ko-KR" sz="20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소스 수정 후 꼭 다시 </a:t>
            </a:r>
            <a:r>
              <a:rPr lang="en-US" altLang="ko-KR" sz="2000" dirty="0" err="1" smtClean="0"/>
              <a:t>catkin_make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할 것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5145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개조</a:t>
            </a:r>
            <a:r>
              <a:rPr lang="en-US" altLang="ko-KR" dirty="0"/>
              <a:t> </a:t>
            </a:r>
            <a:r>
              <a:rPr lang="en-US" altLang="ko-KR" dirty="0" smtClean="0"/>
              <a:t>2nd- </a:t>
            </a:r>
            <a:r>
              <a:rPr lang="ko-KR" altLang="en-US" dirty="0" smtClean="0"/>
              <a:t>퀴즈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609600" y="1988840"/>
            <a:ext cx="82296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/>
              <a:t>이번엔 로봇을 움직여 봅시다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어떤걸 </a:t>
            </a:r>
            <a:r>
              <a:rPr lang="ko-KR" altLang="en-US" sz="2400" dirty="0"/>
              <a:t>바</a:t>
            </a:r>
            <a:r>
              <a:rPr lang="ko-KR" altLang="en-US" sz="2400" dirty="0" smtClean="0"/>
              <a:t>꿔야 됐었지요</a:t>
            </a:r>
            <a:r>
              <a:rPr lang="en-US" altLang="ko-KR" sz="2400" dirty="0" smtClean="0"/>
              <a:t>?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저번 시간 강의 참조 바랍니다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개조</a:t>
            </a:r>
            <a:r>
              <a:rPr lang="en-US" altLang="ko-KR" dirty="0"/>
              <a:t> </a:t>
            </a:r>
            <a:r>
              <a:rPr lang="en-US" altLang="ko-KR" dirty="0" smtClean="0"/>
              <a:t>2nd - </a:t>
            </a:r>
            <a:r>
              <a:rPr lang="ko-KR" altLang="en-US" dirty="0" smtClean="0"/>
              <a:t>답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20675" y="5760751"/>
            <a:ext cx="2454497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836588" y="3177830"/>
            <a:ext cx="1831756" cy="755227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직사각형 46"/>
          <p:cNvSpPr/>
          <p:nvPr/>
        </p:nvSpPr>
        <p:spPr>
          <a:xfrm>
            <a:off x="342489" y="5760751"/>
            <a:ext cx="2445315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turtle_teleop_key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99140" y="3180566"/>
            <a:ext cx="1906652" cy="71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2"/>
                </a:solidFill>
              </a:rPr>
              <a:t>로봇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757842" y="4144491"/>
            <a:ext cx="2517605" cy="1945233"/>
            <a:chOff x="3252158" y="2426065"/>
            <a:chExt cx="3028236" cy="2339774"/>
          </a:xfrm>
        </p:grpSpPr>
        <p:sp>
          <p:nvSpPr>
            <p:cNvPr id="56" name="직사각형 55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18396" y="2426065"/>
              <a:ext cx="2259699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/turtle1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60115" y="3018815"/>
              <a:ext cx="598180" cy="391998"/>
              <a:chOff x="2627784" y="3554931"/>
              <a:chExt cx="598180" cy="391998"/>
            </a:xfrm>
          </p:grpSpPr>
          <p:sp>
            <p:nvSpPr>
              <p:cNvPr id="60" name="왼쪽 중괄호 59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43808" y="3565828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59" name="자유형 58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61283" y="4144491"/>
            <a:ext cx="2253429" cy="985009"/>
            <a:chOff x="3860027" y="2780928"/>
            <a:chExt cx="2710479" cy="1184793"/>
          </a:xfrm>
        </p:grpSpPr>
        <p:sp>
          <p:nvSpPr>
            <p:cNvPr id="52" name="직사각형 51"/>
            <p:cNvSpPr/>
            <p:nvPr/>
          </p:nvSpPr>
          <p:spPr>
            <a:xfrm>
              <a:off x="4258043" y="3346532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45678" y="2780928"/>
              <a:ext cx="24080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>
            <a:endCxn id="48" idx="1"/>
          </p:cNvCxnSpPr>
          <p:nvPr/>
        </p:nvCxnSpPr>
        <p:spPr>
          <a:xfrm>
            <a:off x="5275446" y="2634850"/>
            <a:ext cx="523694" cy="904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724128" y="4837421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/turtle1 </a:t>
            </a:r>
            <a:r>
              <a:rPr lang="ko-KR" altLang="en-US" dirty="0" smtClean="0"/>
              <a:t>을 지워보세요</a:t>
            </a:r>
            <a:endParaRPr lang="en-US" altLang="ko-KR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64088" y="3692160"/>
            <a:ext cx="472500" cy="1108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en-US" altLang="ko-KR" dirty="0"/>
              <a:t>ROS </a:t>
            </a:r>
            <a:r>
              <a:rPr lang="ko-KR" altLang="en-US" dirty="0" smtClean="0"/>
              <a:t>명령어로 놀아 봅시다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rqt_graph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2987824" y="148478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196029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240072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28103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3717032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4157465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824" y="5013176"/>
            <a:ext cx="489654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들의 연결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맵을</a:t>
            </a:r>
            <a:r>
              <a:rPr lang="ko-KR" altLang="en-US" sz="2400" dirty="0" smtClean="0">
                <a:solidFill>
                  <a:schemeClr val="tx1"/>
                </a:solidFill>
              </a:rPr>
              <a:t> 보여줌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607571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9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</a:t>
            </a:r>
            <a:r>
              <a:rPr lang="ko-KR" altLang="en-US" u="sng" dirty="0" smtClean="0"/>
              <a:t>의 대표 예제</a:t>
            </a:r>
            <a:r>
              <a:rPr lang="ko-KR" altLang="en-US" dirty="0" smtClean="0"/>
              <a:t>를 개조해 보았다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ㄷㄷ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차후 </a:t>
            </a:r>
            <a:r>
              <a:rPr lang="en-US" altLang="ko-KR" dirty="0" smtClean="0"/>
              <a:t>ROS</a:t>
            </a:r>
            <a:r>
              <a:rPr lang="ko-KR" altLang="en-US" dirty="0" smtClean="0"/>
              <a:t>를 사용한 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개발을 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방금 </a:t>
            </a:r>
            <a:r>
              <a:rPr lang="ko-KR" altLang="en-US" u="sng" dirty="0"/>
              <a:t>개조하는 동안 거쳤던 </a:t>
            </a:r>
            <a:r>
              <a:rPr lang="ko-KR" altLang="en-US" u="sng" dirty="0" smtClean="0"/>
              <a:t>과정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무한반복 하게 된다</a:t>
            </a:r>
            <a:r>
              <a:rPr lang="en-US" altLang="ko-KR" dirty="0" smtClean="0"/>
              <a:t>.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9820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분 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86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ROS Package</a:t>
            </a:r>
            <a:r>
              <a:rPr lang="ko-KR" altLang="en-US" dirty="0" smtClean="0"/>
              <a:t>를 만들어낼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7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남은 절반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Lane Following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3.1 ROS Package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" name="Picture 7" descr="E:\6. package fol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include : *.h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rc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msg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rv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srv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err="1" smtClean="0"/>
              <a:t>빌드</a:t>
            </a:r>
            <a:r>
              <a:rPr lang="ko-KR" altLang="en-US" sz="1400" dirty="0" smtClean="0"/>
              <a:t> 대상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옵션 등 기술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package.xml : package </a:t>
            </a:r>
            <a:r>
              <a:rPr lang="ko-KR" altLang="en-US" sz="1400" dirty="0" smtClean="0"/>
              <a:t>정보 기술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21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9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: ROS Package </a:t>
            </a:r>
            <a:r>
              <a:rPr lang="ko-KR" altLang="en-US" sz="1400" dirty="0" smtClean="0"/>
              <a:t>를 다운받아 넣는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/ ROS Package </a:t>
            </a:r>
            <a:r>
              <a:rPr lang="ko-KR" altLang="en-US" sz="1400" dirty="0" smtClean="0"/>
              <a:t>를 제작하여 두는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(</a:t>
            </a:r>
            <a:r>
              <a:rPr lang="ko-KR" altLang="en-US" sz="1400" dirty="0" smtClean="0"/>
              <a:t>아까의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폴더와 쓰임이 다름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build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빌드하는</a:t>
            </a:r>
            <a:r>
              <a:rPr lang="ko-KR" altLang="en-US" sz="1400" dirty="0" smtClean="0"/>
              <a:t> 데에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관련된 파일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devel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들이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*.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srv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included *.h </a:t>
            </a:r>
            <a:r>
              <a:rPr lang="ko-KR" altLang="en-US" sz="1400" dirty="0" smtClean="0"/>
              <a:t>들을 복사 및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</a:t>
            </a:r>
            <a:r>
              <a:rPr lang="ko-KR" altLang="en-US" sz="1400" dirty="0" smtClean="0"/>
              <a:t>가공해 놓는 곳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/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빌드해</a:t>
            </a:r>
            <a:r>
              <a:rPr lang="ko-KR" altLang="en-US" sz="1400" dirty="0" smtClean="0"/>
              <a:t> 놓은 곳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463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: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3717032"/>
            <a:ext cx="4968552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key_to_vel_pkg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여러분이 복습해 오셨다면 있어야 할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다운 받은 </a:t>
            </a:r>
            <a:r>
              <a:rPr lang="en-US" altLang="ko-KR" sz="1400" dirty="0" smtClean="0"/>
              <a:t>ROS Package)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smtClean="0"/>
              <a:t>아까의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안의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CMakeLists.txt </a:t>
            </a:r>
            <a:r>
              <a:rPr lang="ko-KR" altLang="en-US" sz="1400" dirty="0" smtClean="0"/>
              <a:t>와 다른 파일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거의 다룰 일 없음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36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203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E:\4. mess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7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 *.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, *.</a:t>
            </a:r>
            <a:r>
              <a:rPr lang="en-US" altLang="ko-KR" sz="1400" dirty="0" err="1"/>
              <a:t>srv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/>
              <a:t>included *.h </a:t>
            </a:r>
            <a:r>
              <a:rPr lang="ko-KR" altLang="en-US" sz="1400" dirty="0"/>
              <a:t>들을 복사 및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      </a:t>
            </a:r>
            <a:r>
              <a:rPr lang="ko-KR" altLang="en-US" sz="1400" dirty="0"/>
              <a:t>가공해 </a:t>
            </a:r>
            <a:r>
              <a:rPr lang="ko-KR" altLang="en-US" sz="1400" dirty="0" smtClean="0"/>
              <a:t>놓은 아이</a:t>
            </a:r>
            <a:r>
              <a:rPr lang="ko-KR" altLang="en-US" sz="1400" dirty="0"/>
              <a:t>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043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675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E:\7. 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5" y="1412776"/>
            <a:ext cx="8063913" cy="5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3.3 ROS </a:t>
            </a:r>
            <a:r>
              <a:rPr lang="ko-KR" altLang="en-US" dirty="0" smtClean="0"/>
              <a:t>가 깔린 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4008" y="6309320"/>
            <a:ext cx="4176464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/opt/</a:t>
            </a:r>
            <a:r>
              <a:rPr lang="en-US" altLang="ko-KR" sz="1400" dirty="0" err="1" smtClean="0"/>
              <a:t>ros</a:t>
            </a:r>
            <a:r>
              <a:rPr lang="en-US" altLang="ko-KR" sz="1400" dirty="0" smtClean="0"/>
              <a:t>/kinetic/ </a:t>
            </a:r>
            <a:r>
              <a:rPr lang="ko-KR" altLang="en-US" sz="1400" dirty="0" smtClean="0"/>
              <a:t>에 여러분이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ROS tool </a:t>
            </a:r>
            <a:r>
              <a:rPr lang="ko-KR" altLang="en-US" sz="1400" dirty="0" smtClean="0"/>
              <a:t>들이 있습니다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turtlesim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 여기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04248" y="3501008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여러분이 만들어 봅시다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안의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Desktop </a:t>
            </a:r>
            <a:r>
              <a:rPr lang="ko-KR" altLang="en-US" sz="2400" dirty="0" smtClean="0"/>
              <a:t>으로 이동시켜 주세요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catkin_create_pkg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en-US" altLang="ko-KR" sz="2400" u="sng" dirty="0" err="1" smtClean="0"/>
              <a:t>roscpp</a:t>
            </a:r>
            <a:endParaRPr lang="en-US" altLang="ko-KR" sz="2400" u="sng" dirty="0" smtClean="0"/>
          </a:p>
          <a:p>
            <a:endParaRPr lang="en-US" altLang="ko-KR" sz="2400" b="1" u="sng" dirty="0"/>
          </a:p>
          <a:p>
            <a:endParaRPr lang="en-US" altLang="ko-KR" sz="2400" b="1" u="sng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r>
              <a:rPr lang="ko-KR" altLang="en-US" sz="2400" dirty="0" smtClean="0"/>
              <a:t>지금 만들어진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와 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를 비교해 봅시다</a:t>
            </a:r>
            <a:r>
              <a:rPr lang="en-US" altLang="ko-KR" sz="2400" dirty="0" smtClean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59155" y="4465476"/>
            <a:ext cx="3093745" cy="835733"/>
            <a:chOff x="2474272" y="1297124"/>
            <a:chExt cx="3093745" cy="835733"/>
          </a:xfrm>
        </p:grpSpPr>
        <p:sp>
          <p:nvSpPr>
            <p:cNvPr id="6" name="직사각형 5"/>
            <p:cNvSpPr/>
            <p:nvPr/>
          </p:nvSpPr>
          <p:spPr>
            <a:xfrm>
              <a:off x="2474272" y="1700809"/>
              <a:ext cx="1680569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V="1">
              <a:off x="3314557" y="1297124"/>
              <a:ext cx="0" cy="432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4066169" y="1700808"/>
              <a:ext cx="150184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</a:rPr>
                <a:t>의존 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4799150" y="1297125"/>
              <a:ext cx="0" cy="4320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23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텅텅 비어있지요</a:t>
            </a:r>
            <a:r>
              <a:rPr lang="en-US" altLang="ko-KR" sz="2400" dirty="0" smtClean="0"/>
              <a:t>? </a:t>
            </a:r>
            <a:r>
              <a:rPr lang="ko-KR" altLang="en-US" sz="2400" dirty="0" smtClean="0"/>
              <a:t>그걸 여러분이 채우면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만드신 겁니다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CMakeLists.txt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 smtClean="0"/>
              <a:t>      </a:t>
            </a: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wiki.ros.org/catkin/CMakeLists.txt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Packages.xml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en-US" altLang="ko-KR" sz="2400" dirty="0">
                <a:hlinkClick r:id="rId3"/>
              </a:rPr>
              <a:t>http://</a:t>
            </a:r>
            <a:r>
              <a:rPr lang="en-US" altLang="ko-KR" sz="2400" dirty="0" smtClean="0">
                <a:hlinkClick r:id="rId3"/>
              </a:rPr>
              <a:t>wiki.ros.org/catkin/package.xml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파일을 만드시든</a:t>
            </a:r>
            <a:r>
              <a:rPr lang="en-US" altLang="ko-KR" sz="2400" dirty="0" smtClean="0"/>
              <a:t>, Desktop 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의 파일들 을 가져다 붙이든 해서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여러분이 만드신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가 작동하는지 확인하여 보세요</a:t>
            </a:r>
            <a:r>
              <a:rPr lang="en-US" altLang="ko-KR" sz="2400" dirty="0" smtClean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2280" y="60757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02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 smtClean="0"/>
              <a:t>분 </a:t>
            </a:r>
            <a:r>
              <a:rPr lang="ko-KR" altLang="en-US" dirty="0" smtClean="0"/>
              <a:t>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4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1/6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58043" y="2780928"/>
              <a:ext cx="169169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VelMsg.msg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532315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 Package</a:t>
            </a:r>
            <a:r>
              <a:rPr lang="ko-KR" altLang="en-US" dirty="0" smtClean="0"/>
              <a:t>를 만들어낼 수 있다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이젠 나도 할 수 있다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9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로봇의 </a:t>
            </a:r>
            <a:r>
              <a:rPr lang="en-US" altLang="ko-KR" dirty="0" smtClean="0"/>
              <a:t>Feedback (2017/04/20 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각 조별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분야별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관점에서 자율주행에 필요할 법 한 </a:t>
            </a:r>
            <a:r>
              <a:rPr lang="en-US" altLang="ko-KR" dirty="0" smtClean="0"/>
              <a:t>ROS Package </a:t>
            </a:r>
            <a:r>
              <a:rPr lang="ko-KR" altLang="en-US" dirty="0" smtClean="0"/>
              <a:t>들을 찾아보기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다음 시간에 각 조별 </a:t>
            </a:r>
            <a:r>
              <a:rPr lang="en-US" altLang="ko-KR" dirty="0" smtClean="0"/>
              <a:t>Review</a:t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82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2/6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37550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is_vel_received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7778" y="2286071"/>
            <a:ext cx="2744262" cy="576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ROS Service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69909" y="2830027"/>
            <a:ext cx="1372131" cy="5989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3/6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11139" y="6010381"/>
            <a:ext cx="398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/>
              <a:t>4/6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사각형 설명선 2"/>
          <p:cNvSpPr/>
          <p:nvPr/>
        </p:nvSpPr>
        <p:spPr>
          <a:xfrm>
            <a:off x="168275" y="2348880"/>
            <a:ext cx="4979789" cy="3665812"/>
          </a:xfrm>
          <a:prstGeom prst="wedgeRoundRectCallout">
            <a:avLst>
              <a:gd name="adj1" fmla="val 62304"/>
              <a:gd name="adj2" fmla="val -21082"/>
              <a:gd name="adj3" fmla="val 166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/>
              <a:t>5/6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oscore</a:t>
            </a:r>
            <a:endParaRPr lang="en-US" altLang="ko-KR" sz="2400" b="1" dirty="0" smtClean="0"/>
          </a:p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osrun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roslaunch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87824" y="1461613"/>
            <a:ext cx="328803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Core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7824" y="193712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23970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7824" y="324916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372467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416510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457468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5436838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5877271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6/6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68275" y="1763011"/>
            <a:ext cx="8868221" cy="4831333"/>
            <a:chOff x="168275" y="1763011"/>
            <a:chExt cx="8868221" cy="4831333"/>
          </a:xfrm>
        </p:grpSpPr>
        <p:pic>
          <p:nvPicPr>
            <p:cNvPr id="4" name="Picture 2" descr="magician hand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75" y="1763011"/>
              <a:ext cx="8868221" cy="48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873423" y="4456852"/>
              <a:ext cx="3188536" cy="1537804"/>
              <a:chOff x="-1408994" y="2993804"/>
              <a:chExt cx="3888431" cy="18753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-1408994" y="2993804"/>
                <a:ext cx="3888431" cy="1875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1408994" y="3157387"/>
                <a:ext cx="3809144" cy="1597253"/>
                <a:chOff x="320675" y="2416684"/>
                <a:chExt cx="7328155" cy="3072848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320675" y="4581128"/>
                  <a:ext cx="2952328" cy="870677"/>
                </a:xfrm>
                <a:prstGeom prst="roundRect">
                  <a:avLst>
                    <a:gd name="adj" fmla="val 4054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869164" y="4581127"/>
                  <a:ext cx="1779666" cy="908405"/>
                </a:xfrm>
                <a:prstGeom prst="roundRect">
                  <a:avLst>
                    <a:gd name="adj" fmla="val 43514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46913" y="4581128"/>
                  <a:ext cx="2941283" cy="8640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>
                      <a:solidFill>
                        <a:schemeClr val="accent2"/>
                      </a:solidFill>
                    </a:rPr>
                    <a:t>key_to_vel.cpp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5869163" y="4584420"/>
                  <a:ext cx="1762448" cy="8640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accent2"/>
                      </a:solidFill>
                    </a:rPr>
                    <a:t>viewer.cpp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3252158" y="2416684"/>
                  <a:ext cx="2066626" cy="2618646"/>
                  <a:chOff x="3252158" y="2426065"/>
                  <a:chExt cx="2066626" cy="2618646"/>
                </a:xfrm>
              </p:grpSpPr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616099" y="2818769"/>
                    <a:ext cx="1577002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463682" y="2426065"/>
                    <a:ext cx="1855102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“/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k_v_vel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”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3760115" y="2891648"/>
                    <a:ext cx="1160746" cy="722083"/>
                    <a:chOff x="2627784" y="3427764"/>
                    <a:chExt cx="1160746" cy="722083"/>
                  </a:xfrm>
                </p:grpSpPr>
                <p:sp>
                  <p:nvSpPr>
                    <p:cNvPr id="23" name="왼쪽 중괄호 22"/>
                    <p:cNvSpPr/>
                    <p:nvPr/>
                  </p:nvSpPr>
                  <p:spPr>
                    <a:xfrm>
                      <a:off x="2627784" y="3554931"/>
                      <a:ext cx="216023" cy="391998"/>
                    </a:xfrm>
                    <a:prstGeom prst="leftBrac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700"/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843808" y="3427764"/>
                      <a:ext cx="944722" cy="7220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700" dirty="0" smtClean="0"/>
                        <a:t>1.012</a:t>
                      </a:r>
                    </a:p>
                    <a:p>
                      <a:r>
                        <a:rPr lang="en-US" altLang="ko-KR" sz="700" dirty="0" smtClean="0"/>
                        <a:t>2.451</a:t>
                      </a:r>
                      <a:endParaRPr lang="ko-KR" altLang="en-US" sz="700" dirty="0"/>
                    </a:p>
                  </p:txBody>
                </p:sp>
              </p:grpSp>
              <p:sp>
                <p:nvSpPr>
                  <p:cNvPr id="22" name="자유형 21"/>
                  <p:cNvSpPr/>
                  <p:nvPr/>
                </p:nvSpPr>
                <p:spPr>
                  <a:xfrm>
                    <a:off x="3252158" y="3717033"/>
                    <a:ext cx="983412" cy="1327678"/>
                  </a:xfrm>
                  <a:custGeom>
                    <a:avLst/>
                    <a:gdLst>
                      <a:gd name="connsiteX0" fmla="*/ 0 w 983412"/>
                      <a:gd name="connsiteY0" fmla="*/ 2881223 h 2881666"/>
                      <a:gd name="connsiteX1" fmla="*/ 621102 w 983412"/>
                      <a:gd name="connsiteY1" fmla="*/ 2406770 h 2881666"/>
                      <a:gd name="connsiteX2" fmla="*/ 983412 w 983412"/>
                      <a:gd name="connsiteY2" fmla="*/ 0 h 288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83412" h="2881666">
                        <a:moveTo>
                          <a:pt x="0" y="2881223"/>
                        </a:moveTo>
                        <a:cubicBezTo>
                          <a:pt x="228600" y="2884098"/>
                          <a:pt x="457200" y="2886974"/>
                          <a:pt x="621102" y="2406770"/>
                        </a:cubicBezTo>
                        <a:cubicBezTo>
                          <a:pt x="785004" y="1926566"/>
                          <a:pt x="884208" y="963283"/>
                          <a:pt x="983412" y="0"/>
                        </a:cubicBezTo>
                      </a:path>
                    </a:pathLst>
                  </a:custGeom>
                  <a:noFill/>
                  <a:ln>
                    <a:solidFill>
                      <a:srgbClr val="00B05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610084" y="2416684"/>
                  <a:ext cx="2710479" cy="1184793"/>
                  <a:chOff x="3860027" y="2780928"/>
                  <a:chExt cx="2710479" cy="1184793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58043" y="3325528"/>
                    <a:ext cx="2312463" cy="4462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vel_linear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vel_angular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왼쪽 중괄호 15"/>
                  <p:cNvSpPr/>
                  <p:nvPr/>
                </p:nvSpPr>
                <p:spPr>
                  <a:xfrm>
                    <a:off x="3945676" y="3352675"/>
                    <a:ext cx="216023" cy="391998"/>
                  </a:xfrm>
                  <a:prstGeom prst="leftBrac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258042" y="2780928"/>
                    <a:ext cx="1492194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Vel.msg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3860027" y="3173633"/>
                    <a:ext cx="2664295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sp>
              <p:nvSpPr>
                <p:cNvPr id="14" name="자유형 13"/>
                <p:cNvSpPr/>
                <p:nvPr/>
              </p:nvSpPr>
              <p:spPr>
                <a:xfrm>
                  <a:off x="4649637" y="3708603"/>
                  <a:ext cx="1086929" cy="1376579"/>
                </a:xfrm>
                <a:custGeom>
                  <a:avLst/>
                  <a:gdLst>
                    <a:gd name="connsiteX0" fmla="*/ 0 w 1086928"/>
                    <a:gd name="connsiteY0" fmla="*/ 0 h 2410258"/>
                    <a:gd name="connsiteX1" fmla="*/ 319177 w 1086928"/>
                    <a:gd name="connsiteY1" fmla="*/ 2027207 h 2410258"/>
                    <a:gd name="connsiteX2" fmla="*/ 1086928 w 1086928"/>
                    <a:gd name="connsiteY2" fmla="*/ 2406770 h 241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6928" h="2410258">
                      <a:moveTo>
                        <a:pt x="0" y="0"/>
                      </a:moveTo>
                      <a:cubicBezTo>
                        <a:pt x="69011" y="813039"/>
                        <a:pt x="138022" y="1626079"/>
                        <a:pt x="319177" y="2027207"/>
                      </a:cubicBezTo>
                      <a:cubicBezTo>
                        <a:pt x="500332" y="2428335"/>
                        <a:pt x="793630" y="2417552"/>
                        <a:pt x="1086928" y="240677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3464655" y="2708920"/>
            <a:ext cx="229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ROSCORE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962913" y="3676646"/>
            <a:ext cx="3103274" cy="466548"/>
            <a:chOff x="2962913" y="3676646"/>
            <a:chExt cx="3103274" cy="466548"/>
          </a:xfrm>
        </p:grpSpPr>
        <p:sp>
          <p:nvSpPr>
            <p:cNvPr id="28" name="설명선 1 27"/>
            <p:cNvSpPr/>
            <p:nvPr/>
          </p:nvSpPr>
          <p:spPr>
            <a:xfrm>
              <a:off x="2962913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1451"/>
                <a:gd name="adj4" fmla="val 116236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29" name="설명선 1 28"/>
            <p:cNvSpPr/>
            <p:nvPr/>
          </p:nvSpPr>
          <p:spPr>
            <a:xfrm>
              <a:off x="5369846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-328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</a:rPr>
                <a:t>mem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설명선 1 29"/>
            <p:cNvSpPr/>
            <p:nvPr/>
          </p:nvSpPr>
          <p:spPr>
            <a:xfrm>
              <a:off x="3771350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683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31" name="설명선 1 30"/>
            <p:cNvSpPr/>
            <p:nvPr/>
          </p:nvSpPr>
          <p:spPr>
            <a:xfrm>
              <a:off x="4570665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3492"/>
                <a:gd name="adj4" fmla="val 259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mem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사각형 설명선 31"/>
          <p:cNvSpPr/>
          <p:nvPr/>
        </p:nvSpPr>
        <p:spPr>
          <a:xfrm>
            <a:off x="4248141" y="4544177"/>
            <a:ext cx="755653" cy="597476"/>
          </a:xfrm>
          <a:prstGeom prst="wedgeRectCallout">
            <a:avLst>
              <a:gd name="adj1" fmla="val 37510"/>
              <a:gd name="adj2" fmla="val -15663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35528" y="1916832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지금은 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192.168.1.3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있어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4057</TotalTime>
  <Words>1147</Words>
  <Application>Microsoft Office PowerPoint</Application>
  <PresentationFormat>화면 슬라이드 쇼(4:3)</PresentationFormat>
  <Paragraphs>307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PowerPoint 프레젠테이션</vt:lpstr>
      <vt:lpstr>TB3 자율주행 1기 일정</vt:lpstr>
      <vt:lpstr>오늘의 순서</vt:lpstr>
      <vt:lpstr>저번 강의 요약 1/6</vt:lpstr>
      <vt:lpstr>저번 강의 요약 2/6</vt:lpstr>
      <vt:lpstr>저번 강의 요약 3/6</vt:lpstr>
      <vt:lpstr>저번 강의 요약 4/6</vt:lpstr>
      <vt:lpstr>저번 강의 요약 5/6</vt:lpstr>
      <vt:lpstr>저번 강의 요약 6/6</vt:lpstr>
      <vt:lpstr>ROS 필수 스킬 체크표</vt:lpstr>
      <vt:lpstr>2. 남의 ROS Package를 개조해 보자</vt:lpstr>
      <vt:lpstr>2.1 예제 소스 다시 체험</vt:lpstr>
      <vt:lpstr>2.1 예제 소스 다시 체험</vt:lpstr>
      <vt:lpstr>ROS Wiki 란?</vt:lpstr>
      <vt:lpstr>2.2 예제 소스 다운로드</vt:lpstr>
      <vt:lpstr>2.2 예제 소스 다운로드</vt:lpstr>
      <vt:lpstr>2.2 예제 소스 다운로드</vt:lpstr>
      <vt:lpstr>2.3 예제 소스 빌드</vt:lpstr>
      <vt:lpstr>Q. 그런데 왜 이미 깔려 있는 걸     또 다운받았지요?</vt:lpstr>
      <vt:lpstr>2.4 예제 소스 실행</vt:lpstr>
      <vt:lpstr>2.5 예제 소스 개조</vt:lpstr>
      <vt:lpstr>2.5 예제 소스 개조</vt:lpstr>
      <vt:lpstr>2.6 예제 소스 개조 2nd- 퀴즈</vt:lpstr>
      <vt:lpstr>2.6 예제 소스 개조 2nd - 답</vt:lpstr>
      <vt:lpstr>2.7 ROS 명령어로 놀아 봅시다</vt:lpstr>
      <vt:lpstr>여기까지의 요약</vt:lpstr>
      <vt:lpstr>5분 휴식</vt:lpstr>
      <vt:lpstr>ROS 필수 스킬 체크표</vt:lpstr>
      <vt:lpstr>3. ROS Package를 만들어낼 수 있다</vt:lpstr>
      <vt:lpstr>3.1 ROS Package 구조</vt:lpstr>
      <vt:lpstr>3.2 catkin workspace 구조</vt:lpstr>
      <vt:lpstr>3.2 catkin workspace 구조</vt:lpstr>
      <vt:lpstr>3.2 catkin workspace 구조</vt:lpstr>
      <vt:lpstr>3.2 catkin workspace 구조</vt:lpstr>
      <vt:lpstr>3.2 catkin workspace 구조</vt:lpstr>
      <vt:lpstr>3.3 ROS 가 깔린 곳</vt:lpstr>
      <vt:lpstr>3.4 ROS Package 만들기</vt:lpstr>
      <vt:lpstr>3.4 ROS Package 만들기</vt:lpstr>
      <vt:lpstr>5분 휴식</vt:lpstr>
      <vt:lpstr>ROS 필수 스킬 체크표</vt:lpstr>
      <vt:lpstr>숙제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223</cp:revision>
  <dcterms:created xsi:type="dcterms:W3CDTF">2017-03-04T12:08:10Z</dcterms:created>
  <dcterms:modified xsi:type="dcterms:W3CDTF">2017-04-19T00:50:35Z</dcterms:modified>
</cp:coreProperties>
</file>